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2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87EFDA3D-C234-4C4C-8A85-7540BDEAB0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F7B9-430A-43FA-8E93-9D898F7C6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6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918F7B9-430A-43FA-8E93-9D898F7C6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30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918F7B9-430A-43FA-8E93-9D898F7C61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64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918F7B9-430A-43FA-8E93-9D898F7C6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31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F7B9-430A-43FA-8E93-9D898F7C6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F7B9-430A-43FA-8E93-9D898F7C6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64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D022-E0C7-4ADE-A940-1A84E9729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17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80E1ECC-108D-4905-8E12-D72270ABF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9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5C4B-C758-419F-B670-3A9A1F084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5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FBDB908-9284-426D-B135-6462F26D4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9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8F1E-866C-4930-8452-7B2E07266B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5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CB4-05ED-4780-8A46-D954EB6077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39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E88-07A7-4152-9F28-E8CB38BED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10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9D4-2587-4AB9-B7D5-9A967F9DB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8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A06F-808C-4DBA-9EB5-A79D90E28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2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B04E-F7FE-44A6-AA00-D8397A5D1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0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8F7B9-430A-43FA-8E93-9D898F7C6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7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Biological Basis</a:t>
            </a:r>
            <a:br>
              <a:rPr lang="en-US" sz="4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6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 Development of the Brain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R="0" algn="ctr"/>
            <a:r>
              <a:rPr lang="en-US" dirty="0" smtClean="0"/>
              <a:t>Dr. Neil H. Schwartz</a:t>
            </a:r>
          </a:p>
          <a:p>
            <a:pPr marR="0" algn="ctr"/>
            <a:r>
              <a:rPr lang="en-US" dirty="0" smtClean="0"/>
              <a:t>Lecture 3</a:t>
            </a:r>
          </a:p>
          <a:p>
            <a:pPr marR="0" algn="ctr"/>
            <a:r>
              <a:rPr lang="en-US" dirty="0" err="1" smtClean="0"/>
              <a:t>Psy</a:t>
            </a:r>
            <a:r>
              <a:rPr lang="en-US" dirty="0" smtClean="0"/>
              <a:t> 353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533400" y="762000"/>
            <a:ext cx="78549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ctr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n-US" sz="2600">
              <a:latin typeface="Constantia" pitchFamily="18" charset="0"/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831850" y="4267200"/>
            <a:ext cx="78549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ctr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n-US" sz="260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383030" y="533400"/>
            <a:ext cx="6377940" cy="1293028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Plasticity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Brain damage</a:t>
            </a:r>
          </a:p>
          <a:p>
            <a:r>
              <a:rPr lang="en-US" smtClean="0"/>
              <a:t>Kennard Principle – if one must have brain damage, do it early, for a young brain is more likely to recover normal function than an older brain.</a:t>
            </a:r>
          </a:p>
          <a:p>
            <a:r>
              <a:rPr lang="en-US" smtClean="0"/>
              <a:t>However, when the damage is to an area of the brain that is involved with more general cognitive functioning rather than with a specific cognitive ability such as language, the reverse is often true.</a:t>
            </a:r>
          </a:p>
          <a:p>
            <a:r>
              <a:rPr lang="en-US" smtClean="0"/>
              <a:t>Drugs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6377940" cy="1293028"/>
          </a:xfrm>
        </p:spPr>
        <p:txBody>
          <a:bodyPr/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Top Heavy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mtClean="0"/>
              <a:t>At birth, the human brain weighs 25% of its eventual adult weight.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brain accounts for 10% of the overall body weight of a newborn.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However, the infant brain is largely underdeveloped, only able to perform basic physiological functions.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As newborns cannot yet control coordinated movement nor perform the complex mental operations characteristic of our species.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377940" cy="1293028"/>
          </a:xfrm>
        </p:spPr>
        <p:txBody>
          <a:bodyPr/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Neuronal Development</a:t>
            </a:r>
          </a:p>
        </p:txBody>
      </p:sp>
      <p:sp>
        <p:nvSpPr>
          <p:cNvPr id="7173" name="Rectang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nervous system is a communication system that uses electrical-chemical signals that are transmitted from one neuron, or specialized nerve cell, to another.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There are 10 billion to more than 100 billion neurons in the mature human brain.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Each neuron is connected to hundreds to thousands of other neurons via synapses.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37794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Proliferation, Migration, and Differentiation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Neurons go through three stages of development.</a:t>
            </a:r>
          </a:p>
          <a:p>
            <a:r>
              <a:rPr lang="en-US" b="1" i="1" smtClean="0"/>
              <a:t>Proliferation –</a:t>
            </a:r>
            <a:r>
              <a:rPr lang="en-US" smtClean="0"/>
              <a:t> Occurs during the prenatal period and is characterized by cell division and mitosis.</a:t>
            </a:r>
          </a:p>
          <a:p>
            <a:r>
              <a:rPr lang="en-US" b="1" i="1" smtClean="0"/>
              <a:t>Migration –</a:t>
            </a:r>
            <a:r>
              <a:rPr lang="en-US" b="1" smtClean="0"/>
              <a:t> </a:t>
            </a:r>
            <a:r>
              <a:rPr lang="en-US" smtClean="0"/>
              <a:t>Once the cells are produced, the cells move to their permanent location in the brain, where thy collect with other cells to form the major parts of the brain.</a:t>
            </a:r>
          </a:p>
          <a:p>
            <a:r>
              <a:rPr lang="en-US" b="1" i="1" smtClean="0"/>
              <a:t>Differentiation – </a:t>
            </a:r>
            <a:r>
              <a:rPr lang="en-US" smtClean="0"/>
              <a:t>Once cells reach their final location, neurons begin to grow in size, producing more and longer dendrites, and extending their axons farther from the cell body.</a:t>
            </a:r>
            <a:endParaRPr lang="en-US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219200" y="533400"/>
            <a:ext cx="637794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Synaptogenesis </a:t>
            </a:r>
            <a:r>
              <a:rPr lang="en-US" sz="4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</a:t>
            </a:r>
            <a:r>
              <a:rPr lang="en-US" sz="4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Apoptosis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Synaptogenesis – Is the process of synapse formation. It occurs rapidly during the early years of life and continues throughout life, as the brain changes in response to new information.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However, the brain has many more synapses and neurons than it needs, and the process of synaptic pruning occurs, </a:t>
            </a:r>
            <a:r>
              <a:rPr lang="en-US" b="1" i="1" smtClean="0"/>
              <a:t>apoptosis</a:t>
            </a:r>
            <a:r>
              <a:rPr lang="en-US" smtClean="0"/>
              <a:t> or </a:t>
            </a:r>
            <a:r>
              <a:rPr lang="en-US" b="1" i="1" smtClean="0"/>
              <a:t>selective cell death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377940" cy="1293028"/>
          </a:xfrm>
        </p:spPr>
        <p:txBody>
          <a:bodyPr/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Myelination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Myelin –</a:t>
            </a:r>
            <a:r>
              <a:rPr lang="en-US" dirty="0" smtClean="0"/>
              <a:t> a fatty substance that surrounds the axons of neurons and promotes faster transmission of electrical signals.</a:t>
            </a:r>
          </a:p>
          <a:p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Fire more rapidly</a:t>
            </a:r>
          </a:p>
          <a:p>
            <a:pPr lvl="1"/>
            <a:r>
              <a:rPr lang="en-US" dirty="0" smtClean="0"/>
              <a:t>Lower sensitivity threshold</a:t>
            </a:r>
          </a:p>
          <a:p>
            <a:pPr lvl="1"/>
            <a:r>
              <a:rPr lang="en-US" dirty="0" smtClean="0"/>
              <a:t>Greater functional specificity – “less leakage”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37794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Role of Experience in Brain Development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Specific experiences produce neural activity that determine which of the excess synapses will survive.</a:t>
            </a:r>
          </a:p>
          <a:p>
            <a:pPr>
              <a:lnSpc>
                <a:spcPct val="90000"/>
              </a:lnSpc>
            </a:pPr>
            <a:r>
              <a:rPr lang="en-US" b="1" i="1" smtClean="0"/>
              <a:t>Experience-expectant processes –</a:t>
            </a:r>
            <a:r>
              <a:rPr lang="en-US" smtClean="0"/>
              <a:t> functions will develop for all members of a species, given a species-typical environment.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Those neurons and connections that receive the species-expected experience live and become organized with other activated neurons, and those that </a:t>
            </a:r>
            <a:r>
              <a:rPr lang="en-US" u="sng" smtClean="0"/>
              <a:t>do not</a:t>
            </a:r>
            <a:r>
              <a:rPr lang="en-US" smtClean="0"/>
              <a:t> receive such activation die. Experience (or lack thereof) changes structure and organization in the brain.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Example: visual nervous system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1383030" y="533400"/>
            <a:ext cx="637794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Role of Experience in Brain Development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smtClean="0"/>
              <a:t>Experience-dependent processes –</a:t>
            </a:r>
            <a:r>
              <a:rPr lang="en-US" smtClean="0"/>
              <a:t> connections are made due to the unique experiences that an individual has.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Overall, the overproduction of neurons enables an individual to make connections and store information that reflects one’s particular environment.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Therefore, when certain experiences are not experienced, and these certain neurons are not activated, then the neurons die.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383030" y="457200"/>
            <a:ext cx="6377940" cy="1293028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Plasticity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Plasticity refers to the ability to change.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Although the brain cannot produce any new neurons, new synaptic connections can occur throughout life.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Due to experience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Through enriched environmental stimulation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Research suggests that enriched animals have heavier and thicker neocortexes, larger neurons with more dendrites, and more synaptic connections.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338</TotalTime>
  <Words>610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Constantia</vt:lpstr>
      <vt:lpstr>Tahoma</vt:lpstr>
      <vt:lpstr>Wingdings 2</vt:lpstr>
      <vt:lpstr>Vapor Trail</vt:lpstr>
      <vt:lpstr>Biological Basis The Development of the Brain</vt:lpstr>
      <vt:lpstr>Top Heavy</vt:lpstr>
      <vt:lpstr>Neuronal Development</vt:lpstr>
      <vt:lpstr>Proliferation, Migration, and Differentiation</vt:lpstr>
      <vt:lpstr>Synaptogenesis  and Apoptosis</vt:lpstr>
      <vt:lpstr>Myelination</vt:lpstr>
      <vt:lpstr>The Role of Experience in Brain Development</vt:lpstr>
      <vt:lpstr>The Role of Experience in Brain Development</vt:lpstr>
      <vt:lpstr>Plasticity</vt:lpstr>
      <vt:lpstr>Plasticity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Bases The Development of the Brain</dc:title>
  <dc:creator>Schwartz, Neil</dc:creator>
  <cp:lastModifiedBy>Schwartz, Neil</cp:lastModifiedBy>
  <cp:revision>48</cp:revision>
  <dcterms:created xsi:type="dcterms:W3CDTF">2008-09-03T17:38:17Z</dcterms:created>
  <dcterms:modified xsi:type="dcterms:W3CDTF">2016-01-20T23:54:23Z</dcterms:modified>
</cp:coreProperties>
</file>